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0" r:id="rId8"/>
    <p:sldId id="261" r:id="rId9"/>
    <p:sldId id="264" r:id="rId10"/>
    <p:sldId id="265" r:id="rId11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2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0EEF-83F7-453A-8781-58370022734E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073E-9D7A-421E-B5D0-9962E169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01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0EEF-83F7-453A-8781-58370022734E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073E-9D7A-421E-B5D0-9962E169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7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0EEF-83F7-453A-8781-58370022734E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073E-9D7A-421E-B5D0-9962E169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79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0EEF-83F7-453A-8781-58370022734E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073E-9D7A-421E-B5D0-9962E16953A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6994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0EEF-83F7-453A-8781-58370022734E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073E-9D7A-421E-B5D0-9962E169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17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0EEF-83F7-453A-8781-58370022734E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073E-9D7A-421E-B5D0-9962E169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57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0EEF-83F7-453A-8781-58370022734E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073E-9D7A-421E-B5D0-9962E169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5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0EEF-83F7-453A-8781-58370022734E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073E-9D7A-421E-B5D0-9962E169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50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0EEF-83F7-453A-8781-58370022734E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073E-9D7A-421E-B5D0-9962E169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1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0EEF-83F7-453A-8781-58370022734E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073E-9D7A-421E-B5D0-9962E169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3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0EEF-83F7-453A-8781-58370022734E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073E-9D7A-421E-B5D0-9962E169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14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0EEF-83F7-453A-8781-58370022734E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073E-9D7A-421E-B5D0-9962E169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95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0EEF-83F7-453A-8781-58370022734E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073E-9D7A-421E-B5D0-9962E169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2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0EEF-83F7-453A-8781-58370022734E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073E-9D7A-421E-B5D0-9962E169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45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0EEF-83F7-453A-8781-58370022734E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073E-9D7A-421E-B5D0-9962E169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2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0EEF-83F7-453A-8781-58370022734E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073E-9D7A-421E-B5D0-9962E169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6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80EEF-83F7-453A-8781-58370022734E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073E-9D7A-421E-B5D0-9962E169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12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B680EEF-83F7-453A-8781-58370022734E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297073E-9D7A-421E-B5D0-9962E169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70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0" i="0" u="none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Biology Exam </a:t>
            </a:r>
            <a:r>
              <a:rPr lang="en-US" dirty="0"/>
              <a:t>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 question specific Tips!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810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1"/>
            <a:ext cx="10364451" cy="625641"/>
          </a:xfrm>
        </p:spPr>
        <p:txBody>
          <a:bodyPr/>
          <a:lstStyle/>
          <a:p>
            <a:r>
              <a:rPr lang="en-US" dirty="0" smtClean="0"/>
              <a:t>What’s not on the Exam?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8611" y="513347"/>
            <a:ext cx="12023389" cy="6753727"/>
          </a:xfrm>
        </p:spPr>
        <p:txBody>
          <a:bodyPr>
            <a:normAutofit fontScale="92500" lnSpcReduction="10000"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400" cap="none" dirty="0" smtClean="0"/>
              <a:t>Names</a:t>
            </a:r>
            <a:r>
              <a:rPr lang="en-US" altLang="en-US" sz="2400" cap="none" dirty="0"/>
              <a:t>, molecular structures, and specific effects of plant hormones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400" cap="none" dirty="0" smtClean="0"/>
              <a:t>Details </a:t>
            </a:r>
            <a:r>
              <a:rPr lang="en-US" altLang="en-US" sz="2400" cap="none" dirty="0"/>
              <a:t>of fossil dating methods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400" cap="none" dirty="0" smtClean="0"/>
              <a:t>Names </a:t>
            </a:r>
            <a:r>
              <a:rPr lang="en-US" altLang="en-US" sz="2400" cap="none" dirty="0"/>
              <a:t>and dates of extinction events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400" cap="none" dirty="0" smtClean="0"/>
              <a:t>Steps </a:t>
            </a:r>
            <a:r>
              <a:rPr lang="en-US" altLang="en-US" sz="2400" cap="none" dirty="0"/>
              <a:t>in the Calvin cycle, the structure of the molecules and the names of enzymes (EXCEPT for ATP synthase)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400" cap="none" dirty="0"/>
              <a:t>Steps in glycolysis and the Krebs cycle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400" cap="none" dirty="0" smtClean="0"/>
              <a:t>Names </a:t>
            </a:r>
            <a:r>
              <a:rPr lang="en-US" altLang="en-US" sz="2400" cap="none" dirty="0"/>
              <a:t>of the specific electron carriers in the ETC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400" cap="none" dirty="0" smtClean="0"/>
              <a:t>Names </a:t>
            </a:r>
            <a:r>
              <a:rPr lang="en-US" altLang="en-US" sz="2400" cap="none" dirty="0"/>
              <a:t>of specific stages of embryonic development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400" cap="none" dirty="0" smtClean="0"/>
              <a:t>Genetic </a:t>
            </a:r>
            <a:r>
              <a:rPr lang="en-US" altLang="en-US" sz="2400" cap="none" dirty="0"/>
              <a:t>code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400" cap="none" dirty="0" smtClean="0"/>
              <a:t>Names </a:t>
            </a:r>
            <a:r>
              <a:rPr lang="en-US" altLang="en-US" sz="2400" cap="none" dirty="0"/>
              <a:t>and phases of mitosis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400" cap="none" dirty="0" smtClean="0"/>
              <a:t>Epistasis </a:t>
            </a:r>
            <a:r>
              <a:rPr lang="en-US" altLang="en-US" sz="2400" cap="none" dirty="0"/>
              <a:t>and pleiotropy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400" cap="none" dirty="0" smtClean="0"/>
              <a:t>Details </a:t>
            </a:r>
            <a:r>
              <a:rPr lang="en-US" altLang="en-US" sz="2400" cap="none" dirty="0"/>
              <a:t>of sexual reproduction cycles in plants and animals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400" cap="none" dirty="0" smtClean="0"/>
              <a:t>Specific </a:t>
            </a:r>
            <a:r>
              <a:rPr lang="en-US" altLang="en-US" sz="2400" cap="none" dirty="0"/>
              <a:t>mechanisms of diseases and action of drugs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400" cap="none" dirty="0" smtClean="0"/>
              <a:t>Details </a:t>
            </a:r>
            <a:r>
              <a:rPr lang="en-US" altLang="en-US" sz="2400" cap="none" dirty="0"/>
              <a:t>of communications and community behavioral systems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400" cap="none" dirty="0" smtClean="0"/>
              <a:t>Types </a:t>
            </a:r>
            <a:r>
              <a:rPr lang="en-US" altLang="en-US" sz="2400" cap="none" dirty="0"/>
              <a:t>of nervous systems, development of the human nervous system, details of the various structures and features of the brain parts, and details of specific neurologic processes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400" cap="none" dirty="0" smtClean="0"/>
              <a:t>Molecular </a:t>
            </a:r>
            <a:r>
              <a:rPr lang="en-US" altLang="en-US" sz="2400" cap="none" dirty="0"/>
              <a:t>structure of specific nucleotides, chlorophyll, amino acids, lipids, and carbohydrate polymers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400" cap="none" dirty="0" smtClean="0"/>
              <a:t>Functions </a:t>
            </a:r>
            <a:r>
              <a:rPr lang="en-US" altLang="en-US" sz="2400" cap="none" dirty="0"/>
              <a:t>of smooth ER in specialized cells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400" cap="none" dirty="0" smtClean="0"/>
              <a:t>Specific </a:t>
            </a:r>
            <a:r>
              <a:rPr lang="en-US" altLang="en-US" sz="2400" cap="none" dirty="0"/>
              <a:t>examples of how lysosomes carry out intracellular digestion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400" cap="none" dirty="0" smtClean="0"/>
              <a:t>Specific </a:t>
            </a:r>
            <a:r>
              <a:rPr lang="en-US" altLang="en-US" sz="2400" cap="none" dirty="0"/>
              <a:t>symbiotic </a:t>
            </a:r>
            <a:r>
              <a:rPr lang="en-US" altLang="en-US" sz="2400" cap="none" dirty="0" smtClean="0"/>
              <a:t>interactions</a:t>
            </a:r>
            <a:endParaRPr lang="en-US" altLang="en-US" cap="none" dirty="0">
              <a:latin typeface="inherit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9600" cap="none" dirty="0">
              <a:solidFill>
                <a:srgbClr val="181818"/>
              </a:solidFill>
              <a:latin typeface="inherit"/>
            </a:endParaRPr>
          </a:p>
          <a:p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8611" y="2141530"/>
            <a:ext cx="54502" cy="1846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4F5355"/>
                </a:solidFill>
                <a:effectLst/>
                <a:latin typeface="Open Sans"/>
              </a:rPr>
              <a:t>•</a:t>
            </a:r>
            <a:endParaRPr kumimoji="0" lang="en-US" altLang="en-US" sz="8400" b="0" i="0" u="none" strike="noStrike" cap="none" normalizeH="0" baseline="0" dirty="0" smtClean="0">
              <a:ln>
                <a:noFill/>
              </a:ln>
              <a:solidFill>
                <a:srgbClr val="181818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416043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0"/>
            <a:ext cx="10364451" cy="1596177"/>
          </a:xfrm>
        </p:spPr>
        <p:txBody>
          <a:bodyPr>
            <a:normAutofit/>
          </a:bodyPr>
          <a:lstStyle/>
          <a:p>
            <a:r>
              <a:rPr lang="en-US" sz="4800" dirty="0" smtClean="0"/>
              <a:t>Format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2716" y="1308539"/>
            <a:ext cx="11710737" cy="45141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 smtClean="0"/>
              <a:t>Exam length: 3 hours</a:t>
            </a:r>
          </a:p>
          <a:p>
            <a:r>
              <a:rPr lang="en-US" sz="3200" dirty="0" smtClean="0"/>
              <a:t>90 mins: multiple choice (63) &amp; Grid-in (6)</a:t>
            </a:r>
          </a:p>
          <a:p>
            <a:pPr lvl="1"/>
            <a:r>
              <a:rPr lang="en-US" sz="3000" dirty="0" smtClean="0"/>
              <a:t>Counts for 50% of total mark</a:t>
            </a:r>
          </a:p>
          <a:p>
            <a:r>
              <a:rPr lang="en-US" sz="3200" i="1" dirty="0" smtClean="0"/>
              <a:t>10 min reading/planning period</a:t>
            </a:r>
          </a:p>
          <a:p>
            <a:r>
              <a:rPr lang="en-US" sz="3200" dirty="0" smtClean="0"/>
              <a:t>90 mins: free response (8)</a:t>
            </a:r>
          </a:p>
          <a:p>
            <a:pPr lvl="1"/>
            <a:r>
              <a:rPr lang="en-US" sz="3000" dirty="0" smtClean="0"/>
              <a:t>2 long answer: 1 lab/data based (20 mins for each, 25%)</a:t>
            </a:r>
          </a:p>
          <a:p>
            <a:pPr lvl="1"/>
            <a:r>
              <a:rPr lang="en-US" sz="3000" dirty="0" smtClean="0"/>
              <a:t>6 short answer: paragraph response (6 mins for each, 25</a:t>
            </a:r>
            <a:r>
              <a:rPr lang="en-US" sz="3000" dirty="0" smtClean="0"/>
              <a:t>%)</a:t>
            </a:r>
          </a:p>
          <a:p>
            <a:pPr lvl="2"/>
            <a:r>
              <a:rPr lang="en-US" sz="2800" dirty="0" smtClean="0"/>
              <a:t>no </a:t>
            </a:r>
            <a:r>
              <a:rPr lang="en-US" sz="2800" dirty="0" smtClean="0"/>
              <a:t>bullet </a:t>
            </a:r>
            <a:r>
              <a:rPr lang="en-US" sz="2800" dirty="0" smtClean="0"/>
              <a:t>points or diagrams – unless specifically asked for!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96320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0"/>
            <a:ext cx="10364451" cy="1596177"/>
          </a:xfrm>
        </p:spPr>
        <p:txBody>
          <a:bodyPr/>
          <a:lstStyle/>
          <a:p>
            <a:r>
              <a:rPr lang="en-US" dirty="0" smtClean="0"/>
              <a:t>Multiple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150884"/>
            <a:ext cx="10363826" cy="464031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Read questions carefully</a:t>
            </a:r>
          </a:p>
          <a:p>
            <a:r>
              <a:rPr lang="en-US" sz="3200" dirty="0" smtClean="0"/>
              <a:t>Eliminate any directly wrong answers</a:t>
            </a:r>
          </a:p>
          <a:p>
            <a:r>
              <a:rPr lang="en-US" sz="3200" dirty="0" smtClean="0"/>
              <a:t>Watch for negative/reverse questions (e.g. except, never, does not </a:t>
            </a:r>
            <a:r>
              <a:rPr lang="en-US" sz="3200" i="1" dirty="0" smtClean="0"/>
              <a:t>etc.)</a:t>
            </a:r>
          </a:p>
          <a:p>
            <a:r>
              <a:rPr lang="en-US" sz="3200" dirty="0" smtClean="0"/>
              <a:t>Approximately 45-60 sec per question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7336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0"/>
            <a:ext cx="10364451" cy="1596177"/>
          </a:xfrm>
        </p:spPr>
        <p:txBody>
          <a:bodyPr/>
          <a:lstStyle/>
          <a:p>
            <a:r>
              <a:rPr lang="en-US" sz="4400" dirty="0" smtClean="0"/>
              <a:t>Grid-In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5011" y="1261242"/>
            <a:ext cx="10892589" cy="4529958"/>
          </a:xfrm>
        </p:spPr>
        <p:txBody>
          <a:bodyPr>
            <a:normAutofit/>
          </a:bodyPr>
          <a:lstStyle/>
          <a:p>
            <a:r>
              <a:rPr lang="en-US" sz="3200" dirty="0"/>
              <a:t>Read question carefully for rounding</a:t>
            </a:r>
          </a:p>
          <a:p>
            <a:r>
              <a:rPr lang="en-US" sz="3200" dirty="0" smtClean="0"/>
              <a:t>Add </a:t>
            </a:r>
            <a:r>
              <a:rPr lang="en-US" sz="3200" dirty="0" smtClean="0"/>
              <a:t>value in top row</a:t>
            </a:r>
          </a:p>
          <a:p>
            <a:r>
              <a:rPr lang="en-US" sz="3200" dirty="0" smtClean="0"/>
              <a:t>Bubble </a:t>
            </a:r>
            <a:r>
              <a:rPr lang="en-US" sz="3200" dirty="0" smtClean="0"/>
              <a:t>in value as well</a:t>
            </a:r>
          </a:p>
          <a:p>
            <a:r>
              <a:rPr lang="en-US" sz="3200" dirty="0" smtClean="0"/>
              <a:t>Be sure to use decimals, negative signs or dashes if necessary</a:t>
            </a:r>
          </a:p>
        </p:txBody>
      </p:sp>
      <p:pic>
        <p:nvPicPr>
          <p:cNvPr id="1026" name="Picture 2" descr="AP Biology Grid-In Response Ti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651" y="3984680"/>
            <a:ext cx="6391275" cy="264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958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/>
          <a:lstStyle/>
          <a:p>
            <a:r>
              <a:rPr lang="en-US" dirty="0" smtClean="0"/>
              <a:t>Reading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182414"/>
            <a:ext cx="10363826" cy="460878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Use it!!!! All of it!!!</a:t>
            </a:r>
          </a:p>
          <a:p>
            <a:r>
              <a:rPr lang="en-US" sz="3200" dirty="0" smtClean="0"/>
              <a:t>Read over the free response questions and plan your answers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9310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Free response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2927" y="1229710"/>
            <a:ext cx="11373852" cy="545984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Use format: claim, evidence and reasoning</a:t>
            </a:r>
          </a:p>
          <a:p>
            <a:pPr lvl="1"/>
            <a:r>
              <a:rPr lang="en-US" sz="3000" dirty="0" smtClean="0"/>
              <a:t>Answer question (claim)</a:t>
            </a:r>
          </a:p>
          <a:p>
            <a:pPr lvl="1"/>
            <a:r>
              <a:rPr lang="en-US" sz="3000" dirty="0" smtClean="0"/>
              <a:t>Explain why using evidence</a:t>
            </a:r>
          </a:p>
          <a:p>
            <a:pPr lvl="1"/>
            <a:r>
              <a:rPr lang="en-US" sz="3000" dirty="0" smtClean="0"/>
              <a:t>Final statement to circle back to claim</a:t>
            </a:r>
          </a:p>
          <a:p>
            <a:r>
              <a:rPr lang="en-US" sz="3200" dirty="0" smtClean="0"/>
              <a:t>NO bullet </a:t>
            </a:r>
            <a:r>
              <a:rPr lang="en-US" sz="3200" dirty="0" smtClean="0"/>
              <a:t>points!!</a:t>
            </a:r>
          </a:p>
          <a:p>
            <a:r>
              <a:rPr lang="en-US" sz="3200" dirty="0" smtClean="0"/>
              <a:t>No diagrams unless specifically asked for, or if references to in your answer</a:t>
            </a:r>
          </a:p>
          <a:p>
            <a:r>
              <a:rPr lang="en-US" sz="3200" dirty="0" smtClean="0"/>
              <a:t>Define each and every scientific term you use</a:t>
            </a:r>
          </a:p>
          <a:p>
            <a:r>
              <a:rPr lang="en-US" sz="3200" dirty="0" smtClean="0"/>
              <a:t>No marks are subtracted for wrong information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96947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0"/>
            <a:ext cx="10364451" cy="1596177"/>
          </a:xfrm>
        </p:spPr>
        <p:txBody>
          <a:bodyPr/>
          <a:lstStyle/>
          <a:p>
            <a:r>
              <a:rPr lang="en-US" dirty="0" smtClean="0"/>
              <a:t>Experiment design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70021" y="1040524"/>
            <a:ext cx="10812379" cy="5565228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Hypothesis: “if…than…”</a:t>
            </a:r>
          </a:p>
          <a:p>
            <a:r>
              <a:rPr lang="en-US" sz="3200" dirty="0" smtClean="0"/>
              <a:t>Variables: independent and dependent </a:t>
            </a:r>
            <a:endParaRPr lang="en-US" sz="3200" dirty="0"/>
          </a:p>
          <a:p>
            <a:r>
              <a:rPr lang="en-US" sz="3200" dirty="0" smtClean="0"/>
              <a:t>Controls: “controls are…”</a:t>
            </a:r>
          </a:p>
          <a:p>
            <a:r>
              <a:rPr lang="en-US" sz="3200" dirty="0" smtClean="0"/>
              <a:t>Explain what data you will collect and how you will measure it</a:t>
            </a:r>
          </a:p>
          <a:p>
            <a:r>
              <a:rPr lang="en-US" sz="3200" dirty="0" smtClean="0"/>
              <a:t>Materials</a:t>
            </a:r>
          </a:p>
          <a:p>
            <a:r>
              <a:rPr lang="en-US" sz="3200" dirty="0" smtClean="0"/>
              <a:t>Procedure</a:t>
            </a:r>
          </a:p>
          <a:p>
            <a:r>
              <a:rPr lang="en-US" sz="3200" dirty="0" smtClean="0"/>
              <a:t>Analysis: how you will graph the data and analyze it</a:t>
            </a:r>
          </a:p>
          <a:p>
            <a:r>
              <a:rPr lang="en-US" sz="3200" dirty="0" smtClean="0"/>
              <a:t>Conclusion: what you expect to happen &amp; why, compare it back to your hypothesis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61435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0"/>
            <a:ext cx="10364451" cy="1596177"/>
          </a:xfrm>
        </p:spPr>
        <p:txBody>
          <a:bodyPr/>
          <a:lstStyle/>
          <a:p>
            <a:r>
              <a:rPr lang="en-US" dirty="0" smtClean="0"/>
              <a:t>Graphing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150884"/>
            <a:ext cx="10363826" cy="464031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Most marks will come from proper set up</a:t>
            </a:r>
          </a:p>
          <a:p>
            <a:pPr lvl="1"/>
            <a:r>
              <a:rPr lang="en-US" sz="3000" dirty="0" smtClean="0"/>
              <a:t>Accurate &amp; appropriate title</a:t>
            </a:r>
          </a:p>
          <a:p>
            <a:pPr lvl="1"/>
            <a:r>
              <a:rPr lang="en-US" sz="3000" dirty="0" smtClean="0"/>
              <a:t>Labelled axis with equal increments</a:t>
            </a:r>
          </a:p>
          <a:p>
            <a:pPr lvl="1"/>
            <a:r>
              <a:rPr lang="en-US" sz="3000" dirty="0" smtClean="0"/>
              <a:t>Name and units for each axis</a:t>
            </a:r>
          </a:p>
          <a:p>
            <a:pPr lvl="1"/>
            <a:r>
              <a:rPr lang="en-US" sz="3000" dirty="0" smtClean="0"/>
              <a:t>Smooth curve; if more than one line on graph label each line – do not make a legend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27145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/>
          <a:lstStyle/>
          <a:p>
            <a:r>
              <a:rPr lang="en-US" dirty="0" smtClean="0"/>
              <a:t>Reminders…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198180"/>
            <a:ext cx="10363826" cy="45930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As your studying: keep track of trends</a:t>
            </a:r>
          </a:p>
          <a:p>
            <a:pPr lvl="1"/>
            <a:r>
              <a:rPr lang="en-US" sz="3000" dirty="0" smtClean="0"/>
              <a:t>Topics consistently getting wrong</a:t>
            </a:r>
          </a:p>
          <a:p>
            <a:pPr lvl="1"/>
            <a:r>
              <a:rPr lang="en-US" sz="3000" dirty="0" smtClean="0"/>
              <a:t>Types of questions consistently getting wrong</a:t>
            </a:r>
          </a:p>
          <a:p>
            <a:pPr lvl="1"/>
            <a:r>
              <a:rPr lang="en-US" sz="3000" dirty="0" smtClean="0"/>
              <a:t>Random questions</a:t>
            </a:r>
          </a:p>
          <a:p>
            <a:endParaRPr lang="en-US" sz="3200" dirty="0"/>
          </a:p>
          <a:p>
            <a:r>
              <a:rPr lang="en-US" sz="3200" b="1" i="1" u="sng" dirty="0" smtClean="0"/>
              <a:t>Mental strength </a:t>
            </a:r>
            <a:r>
              <a:rPr lang="en-US" sz="3200" dirty="0"/>
              <a:t>:</a:t>
            </a:r>
            <a:r>
              <a:rPr lang="en-US" sz="3200" dirty="0" smtClean="0"/>
              <a:t> </a:t>
            </a:r>
            <a:r>
              <a:rPr lang="en-US" sz="3200" dirty="0" smtClean="0"/>
              <a:t>push past a question you don’t </a:t>
            </a:r>
            <a:r>
              <a:rPr lang="en-US" sz="3200" dirty="0" smtClean="0"/>
              <a:t>know, You will know the rest – I promise!!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853196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10219&quot;&gt;&lt;object type=&quot;3&quot; unique_id=&quot;10220&quot;&gt;&lt;property id=&quot;20148&quot; value=&quot;5&quot;/&gt;&lt;property id=&quot;20300&quot; value=&quot;Slide 1 - &amp;quot;AP Biology Exam Format&amp;quot;&quot;/&gt;&lt;property id=&quot;20307&quot; value=&quot;256&quot;/&gt;&lt;/object&gt;&lt;object type=&quot;3&quot; unique_id=&quot;10221&quot;&gt;&lt;property id=&quot;20148&quot; value=&quot;5&quot;/&gt;&lt;property id=&quot;20300&quot; value=&quot;Slide 2 - &amp;quot;Format&amp;quot;&quot;/&gt;&lt;property id=&quot;20307&quot; value=&quot;257&quot;/&gt;&lt;/object&gt;&lt;object type=&quot;3&quot; unique_id=&quot;10222&quot;&gt;&lt;property id=&quot;20148&quot; value=&quot;5&quot;/&gt;&lt;property id=&quot;20300&quot; value=&quot;Slide 3 - &amp;quot;Multiple choice&amp;quot;&quot;/&gt;&lt;property id=&quot;20307&quot; value=&quot;262&quot;/&gt;&lt;/object&gt;&lt;object type=&quot;3&quot; unique_id=&quot;10223&quot;&gt;&lt;property id=&quot;20148&quot; value=&quot;5&quot;/&gt;&lt;property id=&quot;20300&quot; value=&quot;Slide 4 - &amp;quot;Grid-In&amp;quot;&quot;/&gt;&lt;property id=&quot;20307&quot; value=&quot;258&quot;/&gt;&lt;/object&gt;&lt;object type=&quot;3&quot; unique_id=&quot;10224&quot;&gt;&lt;property id=&quot;20148&quot; value=&quot;5&quot;/&gt;&lt;property id=&quot;20300&quot; value=&quot;Slide 6 - &amp;quot;Free response&amp;quot;&quot;/&gt;&lt;property id=&quot;20307&quot; value=&quot;259&quot;/&gt;&lt;/object&gt;&lt;object type=&quot;3&quot; unique_id=&quot;10225&quot;&gt;&lt;property id=&quot;20148&quot; value=&quot;5&quot;/&gt;&lt;property id=&quot;20300&quot; value=&quot;Slide 7 - &amp;quot;Experiment design questions&amp;quot;&quot;/&gt;&lt;property id=&quot;20307&quot; value=&quot;260&quot;/&gt;&lt;/object&gt;&lt;object type=&quot;3&quot; unique_id=&quot;10226&quot;&gt;&lt;property id=&quot;20148&quot; value=&quot;5&quot;/&gt;&lt;property id=&quot;20300&quot; value=&quot;Slide 8 - &amp;quot;Graphing questions&amp;quot;&quot;/&gt;&lt;property id=&quot;20307&quot; value=&quot;261&quot;/&gt;&lt;/object&gt;&lt;object type=&quot;3&quot; unique_id=&quot;10236&quot;&gt;&lt;property id=&quot;20148&quot; value=&quot;5&quot;/&gt;&lt;property id=&quot;20300&quot; value=&quot;Slide 5 - &amp;quot;Reading period&amp;quot;&quot;/&gt;&lt;property id=&quot;20307&quot; value=&quot;263&quot;/&gt;&lt;/object&gt;&lt;object type=&quot;3&quot; unique_id=&quot;10372&quot;&gt;&lt;property id=&quot;20148&quot; value=&quot;5&quot;/&gt;&lt;property id=&quot;20300&quot; value=&quot;Slide 9 - &amp;quot;Reminders…&amp;quot;&quot;/&gt;&lt;property id=&quot;20307&quot; value=&quot;264&quot;/&gt;&lt;/object&gt;&lt;object type=&quot;3&quot; unique_id=&quot;10407&quot;&gt;&lt;property id=&quot;20148&quot; value=&quot;5&quot;/&gt;&lt;property id=&quot;20300&quot; value=&quot;Slide 10 - &amp;quot;What’s not on the Exam?&amp;quot;&quot;/&gt;&lt;property id=&quot;20307&quot; value=&quot;265&quot;/&gt;&lt;/object&gt;&lt;/object&gt;&lt;object type=&quot;8&quot; unique_id=&quot;1023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549</TotalTime>
  <Words>413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inherit</vt:lpstr>
      <vt:lpstr>Open Sans</vt:lpstr>
      <vt:lpstr>Tw Cen MT</vt:lpstr>
      <vt:lpstr>Droplet</vt:lpstr>
      <vt:lpstr>AP Biology Exam Format</vt:lpstr>
      <vt:lpstr>Format</vt:lpstr>
      <vt:lpstr>Multiple choice</vt:lpstr>
      <vt:lpstr>Grid-In</vt:lpstr>
      <vt:lpstr>Reading period</vt:lpstr>
      <vt:lpstr>Free response</vt:lpstr>
      <vt:lpstr>Experiment design questions</vt:lpstr>
      <vt:lpstr>Graphing questions</vt:lpstr>
      <vt:lpstr>Reminders…</vt:lpstr>
      <vt:lpstr>What’s not on the Exam?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Biology</dc:title>
  <dc:creator>teacher</dc:creator>
  <cp:lastModifiedBy>teacher</cp:lastModifiedBy>
  <cp:revision>11</cp:revision>
  <dcterms:created xsi:type="dcterms:W3CDTF">2017-04-25T18:27:32Z</dcterms:created>
  <dcterms:modified xsi:type="dcterms:W3CDTF">2017-05-01T19:24:37Z</dcterms:modified>
</cp:coreProperties>
</file>